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D9E5D-2247-4034-9FD3-86AC39547D49}" type="datetimeFigureOut">
              <a:rPr lang="en-US" smtClean="0"/>
              <a:pPr/>
              <a:t>4/12/2009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EDECA-A22E-4A71-9491-1AA74B115B78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amscommunity.org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Re-using Learning Sequences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2: Role Play</a:t>
            </a:r>
          </a:p>
        </p:txBody>
      </p:sp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“Should a K-12 school roll out interactive whiteboards?”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1-4: Introduce role play; scenario; tasks; roles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5: Break students into role groups (pro teachers, con teachers, 	    school management, students)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6: Reflect on own role in private journal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7: Shared Q&amp;A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8: Forum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9: Main role play (all roles together in Forum to discuss)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10: Vote on whether roll out should proceed or not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11-13: Reflect on role play experience &amp; strengths/weaknesses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Text Box 3"/>
          <p:cNvSpPr txBox="1">
            <a:spLocks noChangeArrowheads="1"/>
          </p:cNvSpPr>
          <p:nvPr/>
        </p:nvSpPr>
        <p:spPr bwMode="auto">
          <a:xfrm>
            <a:off x="965200" y="6477000"/>
            <a:ext cx="692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Example 2: Role Play - Adoption of Interactive Whiteboards </a:t>
            </a:r>
          </a:p>
        </p:txBody>
      </p:sp>
      <p:pic>
        <p:nvPicPr>
          <p:cNvPr id="3686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2a: Role Play</a:t>
            </a:r>
          </a:p>
        </p:txBody>
      </p:sp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“Should </a:t>
            </a:r>
            <a:r>
              <a:rPr lang="en-US" u="sng"/>
              <a:t>the US Federal Reserve cut interest rates to 1%</a:t>
            </a:r>
            <a:r>
              <a:rPr lang="en-US"/>
              <a:t>?”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1-4: Introduce </a:t>
            </a:r>
            <a:r>
              <a:rPr lang="en-US" sz="2000" u="sng"/>
              <a:t>role play; scenario; tasks; roles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5: Break students into role groups (</a:t>
            </a:r>
            <a:r>
              <a:rPr lang="en-US" sz="2000" u="sng"/>
              <a:t>Federal Reserve Chair; US President; Mortgage Insurer; Investment Bank</a:t>
            </a:r>
            <a:r>
              <a:rPr lang="en-US" sz="200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6: Reflect on own role in private journal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7: Shared Q&amp;A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8: Forum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9: </a:t>
            </a:r>
            <a:r>
              <a:rPr lang="en-US" sz="2000" u="sng"/>
              <a:t>Main role play</a:t>
            </a:r>
            <a:r>
              <a:rPr lang="en-US" sz="2000"/>
              <a:t> (all roles together in Forum to discuss)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10: Vote on whether </a:t>
            </a:r>
            <a:r>
              <a:rPr lang="en-US" sz="2000" u="sng"/>
              <a:t>to cut interest rates</a:t>
            </a:r>
            <a:r>
              <a:rPr lang="en-US" sz="2000"/>
              <a:t> or not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11-13: Reflect on role play experience &amp; strengths/weaknesses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2b: Role Play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/>
              <a:t>“</a:t>
            </a:r>
            <a:r>
              <a:rPr lang="en-US" u="sng"/>
              <a:t>How could peace be achieved after WW2</a:t>
            </a:r>
            <a:r>
              <a:rPr lang="en-US"/>
              <a:t>?”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1-4: Introduce </a:t>
            </a:r>
            <a:r>
              <a:rPr lang="en-US" sz="2000" u="sng"/>
              <a:t>role play; scenario; tasks; roles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5: Break students into role groups (</a:t>
            </a:r>
            <a:r>
              <a:rPr lang="en-US" sz="2000" u="sng"/>
              <a:t>US, Russia, Germany, France</a:t>
            </a:r>
            <a:r>
              <a:rPr lang="en-US" sz="2000"/>
              <a:t>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6: Reflect on own role in private journal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7: Shared Q&amp;A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8: Forum about ideas within role group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9: </a:t>
            </a:r>
            <a:r>
              <a:rPr lang="en-US" sz="2000" u="sng"/>
              <a:t>Main role play</a:t>
            </a:r>
            <a:r>
              <a:rPr lang="en-US" sz="2000"/>
              <a:t> (all roles together in Forum to discuss)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(Stop)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10: Vote on whether </a:t>
            </a:r>
            <a:r>
              <a:rPr lang="en-US" sz="2000" u="sng"/>
              <a:t>to accept peace proposal</a:t>
            </a:r>
            <a:r>
              <a:rPr lang="en-US" sz="2000"/>
              <a:t> or not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	Step 11-13: Reflect on role play experience &amp; strengths/weaknesses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LAMS </a:t>
            </a:r>
            <a:r>
              <a:rPr lang="en-US" sz="3600" dirty="0"/>
              <a:t>Community</a:t>
            </a:r>
          </a:p>
        </p:txBody>
      </p:sp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918450" cy="4114800"/>
          </a:xfrm>
        </p:spPr>
        <p:txBody>
          <a:bodyPr>
            <a:normAutofit lnSpcReduction="10000"/>
          </a:bodyPr>
          <a:lstStyle/>
          <a:p>
            <a:r>
              <a:rPr lang="en-AU" altLang="en-AU" dirty="0"/>
              <a:t>The LAMS Community provides forums for discussion and a repository of community-shared </a:t>
            </a:r>
            <a:r>
              <a:rPr lang="en-AU" altLang="en-AU" dirty="0" smtClean="0"/>
              <a:t>sequences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http://www.lamscommunity.org/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AU" dirty="0"/>
          </a:p>
          <a:p>
            <a:r>
              <a:rPr lang="en-AU" dirty="0"/>
              <a:t>Almost 300 shared sequences now available across many topics and levels of education (K-12/uni/training)</a:t>
            </a:r>
          </a:p>
          <a:p>
            <a:pPr>
              <a:buNone/>
            </a:pP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 1: Inquiry Based Learning</a:t>
            </a:r>
          </a:p>
        </p:txBody>
      </p:sp>
      <p:sp>
        <p:nvSpPr>
          <p:cNvPr id="494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“What are the qualities of an effective teacher?”</a:t>
            </a:r>
          </a:p>
          <a:p>
            <a:pPr>
              <a:buFontTx/>
              <a:buNone/>
            </a:pPr>
            <a:r>
              <a:rPr lang="en-US" sz="2000" dirty="0"/>
              <a:t>	Step 1: Answer question, then reflect on others’ answers</a:t>
            </a:r>
          </a:p>
          <a:p>
            <a:pPr>
              <a:buFontTx/>
              <a:buNone/>
            </a:pPr>
            <a:r>
              <a:rPr lang="en-US" sz="2000" dirty="0"/>
              <a:t>	Step 2: Vote on a list of qualities, consider collated votes</a:t>
            </a:r>
          </a:p>
          <a:p>
            <a:pPr>
              <a:buFontTx/>
              <a:buNone/>
            </a:pPr>
            <a:r>
              <a:rPr lang="en-US" sz="2000" dirty="0"/>
              <a:t>	Step 3: Discuss responses to Steps 1 &amp; 2</a:t>
            </a:r>
          </a:p>
          <a:p>
            <a:pPr>
              <a:buFontTx/>
              <a:buNone/>
            </a:pPr>
            <a:r>
              <a:rPr lang="en-US" sz="2000" dirty="0"/>
              <a:t>	(Stop)</a:t>
            </a:r>
          </a:p>
          <a:p>
            <a:pPr>
              <a:buFontTx/>
              <a:buNone/>
            </a:pPr>
            <a:r>
              <a:rPr lang="en-US" sz="2000" dirty="0"/>
              <a:t>	Step 4: Read an expert’s view on the topic</a:t>
            </a:r>
          </a:p>
          <a:p>
            <a:pPr>
              <a:buFontTx/>
              <a:buNone/>
            </a:pPr>
            <a:r>
              <a:rPr lang="en-US" sz="2000" dirty="0"/>
              <a:t>	Step 5: Discuss expert’s view compared to class view</a:t>
            </a:r>
          </a:p>
          <a:p>
            <a:pPr>
              <a:buFontTx/>
              <a:buNone/>
            </a:pPr>
            <a:r>
              <a:rPr lang="en-US" sz="2000" dirty="0"/>
              <a:t>	(Stop)</a:t>
            </a:r>
          </a:p>
          <a:p>
            <a:pPr>
              <a:buFontTx/>
              <a:buNone/>
            </a:pPr>
            <a:r>
              <a:rPr lang="en-US" sz="2000" dirty="0"/>
              <a:t>	Step 6: Personal reflection (or essay if assessment) on initial question, based on initial views, class discussion &amp; expert view</a:t>
            </a:r>
          </a:p>
          <a:p>
            <a:pPr>
              <a:buFontTx/>
              <a:buNone/>
            </a:pPr>
            <a:endParaRPr lang="en-US" sz="1200" dirty="0"/>
          </a:p>
          <a:p>
            <a:pPr>
              <a:buFontTx/>
              <a:buNone/>
            </a:pPr>
            <a:r>
              <a:rPr lang="en-US" sz="2000" dirty="0"/>
              <a:t>Can be run face to face with no technology, or fully online, or a mix</a:t>
            </a:r>
          </a:p>
          <a:p>
            <a:pPr>
              <a:buFontTx/>
              <a:buNone/>
            </a:pPr>
            <a:endParaRPr lang="en-US" sz="2000" dirty="0"/>
          </a:p>
          <a:p>
            <a:pPr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21" name="Text Box 5"/>
          <p:cNvSpPr txBox="1">
            <a:spLocks noChangeArrowheads="1"/>
          </p:cNvSpPr>
          <p:nvPr/>
        </p:nvSpPr>
        <p:spPr bwMode="auto">
          <a:xfrm>
            <a:off x="1619250" y="6453188"/>
            <a:ext cx="5748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" charset="0"/>
              </a:rPr>
              <a:t>LAMS V2: “Qualities of an Effective Teacher”</a:t>
            </a:r>
          </a:p>
        </p:txBody>
      </p:sp>
      <p:pic>
        <p:nvPicPr>
          <p:cNvPr id="36762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Text Box 2"/>
          <p:cNvSpPr txBox="1">
            <a:spLocks noChangeArrowheads="1"/>
          </p:cNvSpPr>
          <p:nvPr/>
        </p:nvSpPr>
        <p:spPr bwMode="auto">
          <a:xfrm>
            <a:off x="323850" y="6477000"/>
            <a:ext cx="8516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LAMS – Student view Step 1a (Q&amp;A) of “Qualities of an Effective Teacher”</a:t>
            </a:r>
          </a:p>
        </p:txBody>
      </p:sp>
      <p:pic>
        <p:nvPicPr>
          <p:cNvPr id="50688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Text Box 2"/>
          <p:cNvSpPr txBox="1">
            <a:spLocks noChangeArrowheads="1"/>
          </p:cNvSpPr>
          <p:nvPr/>
        </p:nvSpPr>
        <p:spPr bwMode="auto">
          <a:xfrm>
            <a:off x="323850" y="6477000"/>
            <a:ext cx="85169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Arial" charset="0"/>
              </a:rPr>
              <a:t>LAMS – Student view Step 1b (Q&amp;A) of “Qualities of an Effective Teacher”</a:t>
            </a:r>
          </a:p>
        </p:txBody>
      </p:sp>
      <p:pic>
        <p:nvPicPr>
          <p:cNvPr id="5089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6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 1a: Inquiry Based Learning</a:t>
            </a:r>
          </a:p>
        </p:txBody>
      </p:sp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“What are the qualities of </a:t>
            </a:r>
            <a:r>
              <a:rPr lang="en-US" u="sng" dirty="0"/>
              <a:t>a great leader</a:t>
            </a:r>
            <a:r>
              <a:rPr lang="en-US" dirty="0"/>
              <a:t>?”</a:t>
            </a:r>
          </a:p>
          <a:p>
            <a:pPr>
              <a:buFontTx/>
              <a:buNone/>
            </a:pPr>
            <a:r>
              <a:rPr lang="en-US" sz="2000" dirty="0"/>
              <a:t>	Step 1: Answer </a:t>
            </a:r>
            <a:r>
              <a:rPr lang="en-US" sz="2000" u="sng" dirty="0"/>
              <a:t>question</a:t>
            </a:r>
            <a:r>
              <a:rPr lang="en-US" sz="2000" dirty="0"/>
              <a:t>, then reflect on others’ answers</a:t>
            </a:r>
          </a:p>
          <a:p>
            <a:pPr>
              <a:buFontTx/>
              <a:buNone/>
            </a:pPr>
            <a:r>
              <a:rPr lang="en-US" sz="2000" dirty="0"/>
              <a:t>	Step 2: Vote on a list of </a:t>
            </a:r>
            <a:r>
              <a:rPr lang="en-US" sz="2000" u="sng" dirty="0"/>
              <a:t>qualities</a:t>
            </a:r>
            <a:r>
              <a:rPr lang="en-US" sz="2000" dirty="0"/>
              <a:t>, consider collated votes</a:t>
            </a:r>
          </a:p>
          <a:p>
            <a:pPr>
              <a:buFontTx/>
              <a:buNone/>
            </a:pPr>
            <a:r>
              <a:rPr lang="en-US" sz="2000" dirty="0"/>
              <a:t>	Step 3: Discuss responses to Steps 1 &amp; 2</a:t>
            </a:r>
          </a:p>
          <a:p>
            <a:pPr>
              <a:buFontTx/>
              <a:buNone/>
            </a:pPr>
            <a:r>
              <a:rPr lang="en-US" sz="2000" dirty="0"/>
              <a:t>	(Stop)</a:t>
            </a:r>
          </a:p>
          <a:p>
            <a:pPr>
              <a:buFontTx/>
              <a:buNone/>
            </a:pPr>
            <a:r>
              <a:rPr lang="en-US" sz="2000" dirty="0"/>
              <a:t>	Step 4: Read an </a:t>
            </a:r>
            <a:r>
              <a:rPr lang="en-US" sz="2000" u="sng" dirty="0"/>
              <a:t>expert’s view</a:t>
            </a:r>
            <a:r>
              <a:rPr lang="en-US" sz="2000" dirty="0"/>
              <a:t> on the topic</a:t>
            </a:r>
          </a:p>
          <a:p>
            <a:pPr>
              <a:buFontTx/>
              <a:buNone/>
            </a:pPr>
            <a:r>
              <a:rPr lang="en-US" sz="2000" dirty="0"/>
              <a:t>	Step 5: Discuss expert’s view compared to class view</a:t>
            </a:r>
          </a:p>
          <a:p>
            <a:pPr>
              <a:buFontTx/>
              <a:buNone/>
            </a:pPr>
            <a:r>
              <a:rPr lang="en-US" sz="2000" dirty="0"/>
              <a:t>	(Stop)</a:t>
            </a:r>
          </a:p>
          <a:p>
            <a:pPr>
              <a:buFontTx/>
              <a:buNone/>
            </a:pPr>
            <a:r>
              <a:rPr lang="en-US" sz="2000" dirty="0"/>
              <a:t>	Step 6: Personal reflection (or essay if assessment) on initial question, based on initial views, class discussion &amp; expert view</a:t>
            </a:r>
          </a:p>
          <a:p>
            <a:pPr>
              <a:buFontTx/>
              <a:buNone/>
            </a:pPr>
            <a:endParaRPr lang="en-US" sz="1200" dirty="0"/>
          </a:p>
          <a:p>
            <a:pPr>
              <a:buFontTx/>
              <a:buNone/>
            </a:pPr>
            <a:r>
              <a:rPr lang="en-US" sz="2000" dirty="0"/>
              <a:t> </a:t>
            </a:r>
          </a:p>
          <a:p>
            <a:pPr>
              <a:buFontTx/>
              <a:buNone/>
            </a:pPr>
            <a:endParaRPr lang="en-US" sz="2000" dirty="0"/>
          </a:p>
          <a:p>
            <a:pPr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4" name="Text Box 2"/>
          <p:cNvSpPr txBox="1">
            <a:spLocks noChangeArrowheads="1"/>
          </p:cNvSpPr>
          <p:nvPr/>
        </p:nvSpPr>
        <p:spPr bwMode="auto">
          <a:xfrm>
            <a:off x="447675" y="6453188"/>
            <a:ext cx="83010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>
                <a:latin typeface="Arial" charset="0"/>
              </a:rPr>
              <a:t>Example 1a: The overall Learning Design remain the same, but…</a:t>
            </a:r>
          </a:p>
        </p:txBody>
      </p:sp>
      <p:pic>
        <p:nvPicPr>
          <p:cNvPr id="4792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Example 1b: Inquiry Based Learning</a:t>
            </a:r>
          </a:p>
        </p:txBody>
      </p:sp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/>
              <a:t>“What are the qualities of </a:t>
            </a:r>
            <a:r>
              <a:rPr lang="en-US" u="sng"/>
              <a:t>energy efficient engines</a:t>
            </a:r>
            <a:r>
              <a:rPr lang="en-US"/>
              <a:t>?”</a:t>
            </a:r>
          </a:p>
          <a:p>
            <a:pPr>
              <a:buFontTx/>
              <a:buNone/>
            </a:pPr>
            <a:r>
              <a:rPr lang="en-US" sz="2000"/>
              <a:t>	Step 1: Answer </a:t>
            </a:r>
            <a:r>
              <a:rPr lang="en-US" sz="2000" u="sng"/>
              <a:t>question</a:t>
            </a:r>
            <a:r>
              <a:rPr lang="en-US" sz="2000"/>
              <a:t>, then reflect on others’ answers</a:t>
            </a:r>
          </a:p>
          <a:p>
            <a:pPr>
              <a:buFontTx/>
              <a:buNone/>
            </a:pPr>
            <a:r>
              <a:rPr lang="en-US" sz="2000"/>
              <a:t>	Step 2: Vote on a list of </a:t>
            </a:r>
            <a:r>
              <a:rPr lang="en-US" sz="2000" u="sng"/>
              <a:t>qualities</a:t>
            </a:r>
            <a:r>
              <a:rPr lang="en-US" sz="2000"/>
              <a:t>, consider collated votes</a:t>
            </a:r>
          </a:p>
          <a:p>
            <a:pPr>
              <a:buFontTx/>
              <a:buNone/>
            </a:pPr>
            <a:r>
              <a:rPr lang="en-US" sz="2000"/>
              <a:t>	Step 3: Discuss responses to Steps 1 &amp; 2</a:t>
            </a:r>
          </a:p>
          <a:p>
            <a:pPr>
              <a:buFontTx/>
              <a:buNone/>
            </a:pPr>
            <a:r>
              <a:rPr lang="en-US" sz="2000"/>
              <a:t>	(Stop)</a:t>
            </a:r>
          </a:p>
          <a:p>
            <a:pPr>
              <a:buFontTx/>
              <a:buNone/>
            </a:pPr>
            <a:r>
              <a:rPr lang="en-US" sz="2000"/>
              <a:t>	Step 4: Read an </a:t>
            </a:r>
            <a:r>
              <a:rPr lang="en-US" sz="2000" u="sng"/>
              <a:t>expert’s view</a:t>
            </a:r>
            <a:r>
              <a:rPr lang="en-US" sz="2000"/>
              <a:t> on the topic</a:t>
            </a:r>
          </a:p>
          <a:p>
            <a:pPr>
              <a:buFontTx/>
              <a:buNone/>
            </a:pPr>
            <a:r>
              <a:rPr lang="en-US" sz="2000"/>
              <a:t>	Step 5: Discuss expert’s view compared to class view</a:t>
            </a:r>
          </a:p>
          <a:p>
            <a:pPr>
              <a:buFontTx/>
              <a:buNone/>
            </a:pPr>
            <a:r>
              <a:rPr lang="en-US" sz="2000"/>
              <a:t>	(Stop)</a:t>
            </a:r>
          </a:p>
          <a:p>
            <a:pPr>
              <a:buFontTx/>
              <a:buNone/>
            </a:pPr>
            <a:r>
              <a:rPr lang="en-US" sz="2000"/>
              <a:t>	Step 6: Personal reflection (or essay if assessment) on initial question, based on initial views, class discussion &amp; expert view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 sz="2000"/>
              <a:t> </a:t>
            </a:r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Example 1c: Inquiry Based Learning</a:t>
            </a:r>
          </a:p>
        </p:txBody>
      </p:sp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78813" cy="4471988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/>
              <a:t>“What are the qualities of </a:t>
            </a:r>
            <a:r>
              <a:rPr lang="en-US" u="sng"/>
              <a:t>an effective e-learning system</a:t>
            </a:r>
            <a:r>
              <a:rPr lang="en-US"/>
              <a:t>?”</a:t>
            </a:r>
          </a:p>
          <a:p>
            <a:pPr>
              <a:buFontTx/>
              <a:buNone/>
            </a:pPr>
            <a:r>
              <a:rPr lang="en-US" sz="2000"/>
              <a:t>	Step 1: Answer </a:t>
            </a:r>
            <a:r>
              <a:rPr lang="en-US" sz="2000" u="sng"/>
              <a:t>question</a:t>
            </a:r>
            <a:r>
              <a:rPr lang="en-US" sz="2000"/>
              <a:t>, then reflect on others’ answers</a:t>
            </a:r>
          </a:p>
          <a:p>
            <a:pPr>
              <a:buFontTx/>
              <a:buNone/>
            </a:pPr>
            <a:r>
              <a:rPr lang="en-US" sz="2000"/>
              <a:t>	Step 2: Vote on a list of </a:t>
            </a:r>
            <a:r>
              <a:rPr lang="en-US" sz="2000" u="sng"/>
              <a:t>qualities</a:t>
            </a:r>
            <a:r>
              <a:rPr lang="en-US" sz="2000"/>
              <a:t>, consider collated votes</a:t>
            </a:r>
          </a:p>
          <a:p>
            <a:pPr>
              <a:buFontTx/>
              <a:buNone/>
            </a:pPr>
            <a:r>
              <a:rPr lang="en-US" sz="2000"/>
              <a:t>	Step 3: Discuss responses to Steps 1 &amp; 2</a:t>
            </a:r>
          </a:p>
          <a:p>
            <a:pPr>
              <a:buFontTx/>
              <a:buNone/>
            </a:pPr>
            <a:r>
              <a:rPr lang="en-US" sz="2000"/>
              <a:t>	(Stop)</a:t>
            </a:r>
          </a:p>
          <a:p>
            <a:pPr>
              <a:buFontTx/>
              <a:buNone/>
            </a:pPr>
            <a:r>
              <a:rPr lang="en-US" sz="2000"/>
              <a:t>	Step 4: Read an </a:t>
            </a:r>
            <a:r>
              <a:rPr lang="en-US" sz="2000" u="sng"/>
              <a:t>expert’s view</a:t>
            </a:r>
            <a:r>
              <a:rPr lang="en-US" sz="2000"/>
              <a:t> on the topic</a:t>
            </a:r>
          </a:p>
          <a:p>
            <a:pPr>
              <a:buFontTx/>
              <a:buNone/>
            </a:pPr>
            <a:r>
              <a:rPr lang="en-US" sz="2000"/>
              <a:t>	Step 5: Discuss expert’s view compared to class view</a:t>
            </a:r>
          </a:p>
          <a:p>
            <a:pPr>
              <a:buFontTx/>
              <a:buNone/>
            </a:pPr>
            <a:r>
              <a:rPr lang="en-US" sz="2000"/>
              <a:t>	(Stop)</a:t>
            </a:r>
          </a:p>
          <a:p>
            <a:pPr>
              <a:buFontTx/>
              <a:buNone/>
            </a:pPr>
            <a:r>
              <a:rPr lang="en-US" sz="2000"/>
              <a:t>	Step 6: Personal reflection (or essay if assessment) on initial question, based on initial views, class discussion &amp; expert view</a:t>
            </a:r>
          </a:p>
          <a:p>
            <a:pPr>
              <a:buFontTx/>
              <a:buNone/>
            </a:pPr>
            <a:endParaRPr lang="en-US" sz="1200"/>
          </a:p>
          <a:p>
            <a:pPr>
              <a:buFontTx/>
              <a:buNone/>
            </a:pPr>
            <a:r>
              <a:rPr lang="en-US" sz="2000"/>
              <a:t> </a:t>
            </a:r>
          </a:p>
          <a:p>
            <a:pPr>
              <a:buFontTx/>
              <a:buNone/>
            </a:pPr>
            <a:endParaRPr lang="en-US" sz="2000"/>
          </a:p>
          <a:p>
            <a:pPr>
              <a:buFontTx/>
              <a:buNone/>
            </a:pP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196</Words>
  <Application>Microsoft Office PowerPoint</Application>
  <PresentationFormat>On-screen Show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Re-using Learning Sequences</vt:lpstr>
      <vt:lpstr>Example 1: Inquiry Based Learning</vt:lpstr>
      <vt:lpstr>Slide 3</vt:lpstr>
      <vt:lpstr>Slide 4</vt:lpstr>
      <vt:lpstr>Slide 5</vt:lpstr>
      <vt:lpstr>Example 1a: Inquiry Based Learning</vt:lpstr>
      <vt:lpstr>Slide 7</vt:lpstr>
      <vt:lpstr>Example 1b: Inquiry Based Learning</vt:lpstr>
      <vt:lpstr>Example 1c: Inquiry Based Learning</vt:lpstr>
      <vt:lpstr>Example 2: Role Play</vt:lpstr>
      <vt:lpstr>Slide 11</vt:lpstr>
      <vt:lpstr>Example 2a: Role Play</vt:lpstr>
      <vt:lpstr>Example 2b: Role Play</vt:lpstr>
      <vt:lpstr>LAMS Community</vt:lpstr>
    </vt:vector>
  </TitlesOfParts>
  <Company>Brigidine College, St. Ives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Brigidine College St Ives</dc:creator>
  <cp:lastModifiedBy>Brigidine College St Ives</cp:lastModifiedBy>
  <cp:revision>9</cp:revision>
  <dcterms:created xsi:type="dcterms:W3CDTF">2009-04-11T12:14:20Z</dcterms:created>
  <dcterms:modified xsi:type="dcterms:W3CDTF">2009-04-12T09:37:06Z</dcterms:modified>
</cp:coreProperties>
</file>